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72" r:id="rId4"/>
    <p:sldId id="276" r:id="rId5"/>
    <p:sldId id="275" r:id="rId6"/>
    <p:sldId id="277" r:id="rId7"/>
    <p:sldId id="278" r:id="rId8"/>
    <p:sldId id="279" r:id="rId9"/>
    <p:sldId id="280" r:id="rId10"/>
    <p:sldId id="281" r:id="rId11"/>
    <p:sldId id="270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D481-7C01-4762-9FE5-1F4BB0A21896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8330-F676-458C-A3A4-2A6044287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6016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4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#sparqsCRTcn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051720" y="6237312"/>
            <a:ext cx="5472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#sparqsCRTcn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Course Rep Training Coordinators’ Network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en-GB" dirty="0" smtClean="0"/>
              <a:t>Simon Varwell</a:t>
            </a:r>
          </a:p>
          <a:p>
            <a:r>
              <a:rPr lang="en-GB" dirty="0" smtClean="0"/>
              <a:t>David Scott</a:t>
            </a:r>
            <a:endParaRPr lang="en-GB" dirty="0"/>
          </a:p>
          <a:p>
            <a:r>
              <a:rPr lang="en-GB" dirty="0" smtClean="0"/>
              <a:t>Simon Jones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Accreditation &amp; recognition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headline challenges:</a:t>
            </a:r>
          </a:p>
          <a:p>
            <a:pPr lvl="1"/>
            <a:r>
              <a:rPr lang="en-GB" dirty="0" smtClean="0"/>
              <a:t>Impact, not just participation.</a:t>
            </a:r>
          </a:p>
          <a:p>
            <a:pPr lvl="1"/>
            <a:r>
              <a:rPr lang="en-GB" dirty="0" smtClean="0"/>
              <a:t>Accurate data.</a:t>
            </a:r>
          </a:p>
          <a:p>
            <a:pPr lvl="1"/>
            <a:r>
              <a:rPr lang="en-GB" dirty="0" smtClean="0"/>
              <a:t>Resources and management.</a:t>
            </a:r>
          </a:p>
        </p:txBody>
      </p:sp>
    </p:spTree>
    <p:extLst>
      <p:ext uri="{BB962C8B-B14F-4D97-AF65-F5344CB8AC3E}">
        <p14:creationId xmlns:p14="http://schemas.microsoft.com/office/powerpoint/2010/main" val="422319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events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00670"/>
              </p:ext>
            </p:extLst>
          </p:nvPr>
        </p:nvGraphicFramePr>
        <p:xfrm>
          <a:off x="179511" y="1738696"/>
          <a:ext cx="8784976" cy="39225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3"/>
                <a:gridCol w="2664296"/>
                <a:gridCol w="1607474"/>
                <a:gridCol w="2785013"/>
              </a:tblGrid>
              <a:tr h="752038">
                <a:tc>
                  <a:txBody>
                    <a:bodyPr/>
                    <a:lstStyle/>
                    <a:p>
                      <a:r>
                        <a:rPr lang="en-GB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February</a:t>
                      </a:r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October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Course rep training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March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Recruitment of trainers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November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April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Evaluation, and preparing next year’s materials.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January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32666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Ongoing </a:t>
            </a:r>
            <a:r>
              <a:rPr lang="en-GB" b="1" dirty="0"/>
              <a:t>development of course </a:t>
            </a:r>
            <a:r>
              <a:rPr lang="en-GB" b="1" dirty="0" smtClean="0"/>
              <a:t>reps</a:t>
            </a:r>
          </a:p>
          <a:p>
            <a:r>
              <a:rPr lang="en-GB" b="1" dirty="0" smtClean="0"/>
              <a:t>Today!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7544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 smtClean="0">
                <a:solidFill>
                  <a:prstClr val="black"/>
                </a:solidFill>
              </a:rPr>
              <a:t>Developing IATs</a:t>
            </a:r>
          </a:p>
          <a:p>
            <a:pPr lvl="0"/>
            <a:r>
              <a:rPr lang="en-GB" b="1" dirty="0" smtClean="0">
                <a:solidFill>
                  <a:prstClr val="black"/>
                </a:solidFill>
              </a:rPr>
              <a:t>Wednesday 3 February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326664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Developing materials</a:t>
            </a:r>
          </a:p>
          <a:p>
            <a:r>
              <a:rPr lang="en-GB" b="1" dirty="0" smtClean="0"/>
              <a:t>Tuesday 26 April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830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Thank you and goodbye!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075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464496"/>
          </a:xfrm>
        </p:spPr>
        <p:txBody>
          <a:bodyPr>
            <a:noAutofit/>
          </a:bodyPr>
          <a:lstStyle/>
          <a:p>
            <a:pPr marL="133200" indent="0">
              <a:buNone/>
            </a:pPr>
            <a:r>
              <a:rPr lang="en-GB" altLang="en-US" sz="1800" b="1" dirty="0" smtClean="0"/>
              <a:t>10.45am	Update on sparqs’ modularised training</a:t>
            </a:r>
          </a:p>
          <a:p>
            <a:pPr marL="133200" indent="0"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(Simon Jones, sparqs)</a:t>
            </a:r>
          </a:p>
          <a:p>
            <a:pPr marL="133200" indent="0">
              <a:buNone/>
            </a:pPr>
            <a:endParaRPr lang="en-GB" altLang="en-US" sz="800" dirty="0"/>
          </a:p>
          <a:p>
            <a:pPr marL="133200" indent="0">
              <a:buNone/>
            </a:pPr>
            <a:r>
              <a:rPr lang="en-GB" altLang="en-US" sz="1800" b="1" dirty="0" smtClean="0"/>
              <a:t>11.45am	Institutional case studies</a:t>
            </a:r>
          </a:p>
          <a:p>
            <a:pPr marL="133200" indent="0"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</a:t>
            </a:r>
            <a:r>
              <a:rPr lang="en-GB" altLang="en-US" sz="1800" dirty="0"/>
              <a:t>(Claire </a:t>
            </a:r>
            <a:r>
              <a:rPr lang="en-GB" altLang="en-US" sz="1800" dirty="0" smtClean="0"/>
              <a:t>Lumsden, SAUWS and Jasmin Hodge, FVC)</a:t>
            </a:r>
          </a:p>
          <a:p>
            <a:pPr marL="133200" indent="0">
              <a:buNone/>
            </a:pPr>
            <a:endParaRPr lang="en-GB" altLang="en-US" sz="800" b="1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12.45pm	Lunch</a:t>
            </a:r>
          </a:p>
          <a:p>
            <a:pPr marL="133200" indent="0">
              <a:buNone/>
            </a:pPr>
            <a:endParaRPr lang="en-GB" altLang="en-US" sz="800" b="1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1.30pm	Sector-specific discussions</a:t>
            </a:r>
          </a:p>
          <a:p>
            <a:pPr marL="133200" indent="0"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(Hannah Clarke and Phil McGuinness, </a:t>
            </a:r>
            <a:r>
              <a:rPr lang="en-GB" altLang="en-US" sz="1800" dirty="0"/>
              <a:t>sparqs)</a:t>
            </a:r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2.45pm	Break</a:t>
            </a:r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3.00pm	Accreditation and recognition of course reps</a:t>
            </a:r>
            <a:endParaRPr lang="en-GB" altLang="en-US" sz="1800" dirty="0"/>
          </a:p>
          <a:p>
            <a:pPr marL="133200" indent="0">
              <a:buNone/>
            </a:pPr>
            <a:r>
              <a:rPr lang="en-GB" altLang="en-US" sz="1800" dirty="0" smtClean="0"/>
              <a:t>		(Simon Varwell, sparqs)</a:t>
            </a:r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4.00pm	Close</a:t>
            </a:r>
            <a:endParaRPr lang="en-GB" altLang="en-US" sz="1800" b="1" dirty="0"/>
          </a:p>
          <a:p>
            <a:pPr marL="0" indent="-324000">
              <a:lnSpc>
                <a:spcPct val="120000"/>
              </a:lnSpc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72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4856" cy="135416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sparqs’ modularised training</a:t>
            </a:r>
            <a:br>
              <a:rPr lang="en-GB" b="1" dirty="0" smtClean="0"/>
            </a:br>
            <a:r>
              <a:rPr lang="en-GB" sz="1100" b="1" dirty="0" smtClean="0"/>
              <a:t/>
            </a:r>
            <a:br>
              <a:rPr lang="en-GB" sz="1100" b="1" dirty="0" smtClean="0"/>
            </a:br>
            <a:r>
              <a:rPr lang="en-GB" sz="3200" dirty="0" smtClean="0"/>
              <a:t>Simon Jones, sparqs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411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4856" cy="1354162"/>
          </a:xfrm>
        </p:spPr>
        <p:txBody>
          <a:bodyPr>
            <a:normAutofit fontScale="90000"/>
          </a:bodyPr>
          <a:lstStyle/>
          <a:p>
            <a:pPr marL="133200" algn="ctr"/>
            <a:r>
              <a:rPr lang="en-GB" altLang="en-US" sz="4000" b="1" dirty="0"/>
              <a:t>Institutional case studies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sz="1100" b="1" dirty="0" smtClean="0"/>
              <a:t/>
            </a:r>
            <a:br>
              <a:rPr lang="en-GB" altLang="en-US" sz="1100" b="1" dirty="0" smtClean="0"/>
            </a:br>
            <a:r>
              <a:rPr lang="en-GB" altLang="en-US" dirty="0" smtClean="0"/>
              <a:t>Claire </a:t>
            </a:r>
            <a:r>
              <a:rPr lang="en-GB" altLang="en-US" dirty="0"/>
              <a:t>Lumsden, SAUWS and Jasmin </a:t>
            </a:r>
            <a:r>
              <a:rPr lang="en-GB" altLang="en-US" dirty="0" smtClean="0"/>
              <a:t>Davies-Hodge</a:t>
            </a:r>
            <a:r>
              <a:rPr lang="en-GB" altLang="en-US" dirty="0"/>
              <a:t>, </a:t>
            </a:r>
            <a:r>
              <a:rPr lang="en-GB" altLang="en-US" dirty="0" smtClean="0"/>
              <a:t>FVC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88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Lunch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929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124744"/>
            <a:ext cx="9252520" cy="5040560"/>
          </a:xfrm>
        </p:spPr>
        <p:txBody>
          <a:bodyPr>
            <a:normAutofit/>
          </a:bodyPr>
          <a:lstStyle/>
          <a:p>
            <a:pPr marL="133200" algn="ctr"/>
            <a:r>
              <a:rPr lang="en-GB" altLang="en-US" sz="4000" b="1" dirty="0" smtClean="0"/>
              <a:t>Sector-specific discussions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sz="1100" b="1" dirty="0" smtClean="0"/>
              <a:t/>
            </a:r>
            <a:br>
              <a:rPr lang="en-GB" altLang="en-US" sz="1100" b="1" dirty="0" smtClean="0"/>
            </a:br>
            <a:r>
              <a:rPr lang="en-GB" altLang="en-US" b="1" dirty="0" smtClean="0"/>
              <a:t>Universities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100" dirty="0" smtClean="0"/>
              <a:t>Enhancement Themes</a:t>
            </a:r>
            <a:br>
              <a:rPr lang="en-GB" altLang="en-US" sz="3100" dirty="0" smtClean="0"/>
            </a:br>
            <a:r>
              <a:rPr lang="en-GB" altLang="en-US" sz="3100" dirty="0" smtClean="0"/>
              <a:t>Hannah Clarke (Meeting Room 2)</a:t>
            </a:r>
            <a:br>
              <a:rPr lang="en-GB" altLang="en-US" sz="3100" dirty="0" smtClean="0"/>
            </a:br>
            <a:r>
              <a:rPr lang="en-GB" altLang="en-US" sz="2200" dirty="0"/>
              <a:t/>
            </a:r>
            <a:br>
              <a:rPr lang="en-GB" altLang="en-US" sz="2200" dirty="0"/>
            </a:br>
            <a:r>
              <a:rPr lang="en-GB" altLang="en-US" b="1" dirty="0" smtClean="0"/>
              <a:t>Colleges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100" dirty="0" smtClean="0"/>
              <a:t>Student </a:t>
            </a:r>
            <a:r>
              <a:rPr lang="en-GB" altLang="en-US" sz="3100" smtClean="0"/>
              <a:t>Satisfaction </a:t>
            </a:r>
            <a:r>
              <a:rPr lang="en-GB" altLang="en-US" sz="3100" smtClean="0"/>
              <a:t>&amp; Engagement </a:t>
            </a:r>
            <a:r>
              <a:rPr lang="en-GB" altLang="en-US" sz="3100" dirty="0" smtClean="0"/>
              <a:t>Survey</a:t>
            </a:r>
            <a:br>
              <a:rPr lang="en-GB" altLang="en-US" sz="3100" dirty="0" smtClean="0"/>
            </a:br>
            <a:r>
              <a:rPr lang="en-GB" altLang="en-US" sz="3100" dirty="0" smtClean="0"/>
              <a:t>Phil McGuinness (here!</a:t>
            </a:r>
            <a:r>
              <a:rPr lang="en-GB" altLang="en-US" dirty="0" smtClean="0"/>
              <a:t>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271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04856" cy="1944216"/>
          </a:xfrm>
        </p:spPr>
        <p:txBody>
          <a:bodyPr>
            <a:normAutofit fontScale="90000"/>
          </a:bodyPr>
          <a:lstStyle/>
          <a:p>
            <a:pPr marL="133200" algn="ctr"/>
            <a:r>
              <a:rPr lang="en-GB" altLang="en-US" sz="4000" b="1" dirty="0"/>
              <a:t>Accreditation and recognition of course </a:t>
            </a:r>
            <a:r>
              <a:rPr lang="en-GB" altLang="en-US" sz="4000" b="1" dirty="0" smtClean="0"/>
              <a:t>reps</a:t>
            </a:r>
            <a:br>
              <a:rPr lang="en-GB" altLang="en-US" sz="4000" b="1" dirty="0" smtClean="0"/>
            </a:br>
            <a:r>
              <a:rPr lang="en-GB" altLang="en-US" sz="1100" dirty="0" smtClean="0"/>
              <a:t/>
            </a:r>
            <a:br>
              <a:rPr lang="en-GB" altLang="en-US" sz="1100" dirty="0" smtClean="0"/>
            </a:br>
            <a:r>
              <a:rPr lang="en-GB" altLang="en-US" sz="3100" dirty="0" smtClean="0"/>
              <a:t>Simon </a:t>
            </a:r>
            <a:r>
              <a:rPr lang="en-GB" altLang="en-US" sz="3100" dirty="0"/>
              <a:t>Varwell, </a:t>
            </a:r>
            <a:r>
              <a:rPr lang="en-GB" altLang="en-US" sz="3100" dirty="0" smtClean="0"/>
              <a:t>sparqs</a:t>
            </a:r>
            <a:endParaRPr lang="en-GB" altLang="en-US" sz="3100" dirty="0"/>
          </a:p>
        </p:txBody>
      </p:sp>
    </p:spTree>
    <p:extLst>
      <p:ext uri="{BB962C8B-B14F-4D97-AF65-F5344CB8AC3E}">
        <p14:creationId xmlns:p14="http://schemas.microsoft.com/office/powerpoint/2010/main" val="1998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Accreditation &amp; recognition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Recognised as a major pillar of student engagement</a:t>
            </a:r>
          </a:p>
          <a:p>
            <a:r>
              <a:rPr lang="en-GB" dirty="0" smtClean="0"/>
              <a:t>Never explored in detail by sparqs</a:t>
            </a:r>
          </a:p>
          <a:p>
            <a:r>
              <a:rPr lang="en-GB" dirty="0" smtClean="0"/>
              <a:t>Short research project:</a:t>
            </a:r>
          </a:p>
          <a:p>
            <a:pPr lvl="1"/>
            <a:r>
              <a:rPr lang="en-GB" dirty="0" smtClean="0"/>
              <a:t>Sector survey</a:t>
            </a:r>
          </a:p>
          <a:p>
            <a:pPr lvl="1"/>
            <a:r>
              <a:rPr lang="en-GB" dirty="0" smtClean="0"/>
              <a:t>Four site visits</a:t>
            </a:r>
          </a:p>
          <a:p>
            <a:pPr lvl="1"/>
            <a:r>
              <a:rPr lang="en-GB" dirty="0" smtClean="0"/>
              <a:t>Desk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97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Accreditation &amp; recognition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Report published this week!</a:t>
            </a:r>
          </a:p>
          <a:p>
            <a:r>
              <a:rPr lang="en-GB" dirty="0" smtClean="0"/>
              <a:t>Some headlines:</a:t>
            </a:r>
          </a:p>
          <a:p>
            <a:pPr lvl="1"/>
            <a:r>
              <a:rPr lang="en-GB" dirty="0" smtClean="0"/>
              <a:t>Payment/expenses and certification are the most popular (18 out of 24).</a:t>
            </a:r>
          </a:p>
          <a:p>
            <a:pPr lvl="1"/>
            <a:r>
              <a:rPr lang="en-GB" dirty="0" smtClean="0"/>
              <a:t>Rewards and bonuses quite common.</a:t>
            </a:r>
          </a:p>
          <a:p>
            <a:pPr lvl="1"/>
            <a:r>
              <a:rPr lang="en-GB" dirty="0" smtClean="0"/>
              <a:t>Widespread coaching/mentoring.</a:t>
            </a:r>
          </a:p>
          <a:p>
            <a:pPr lvl="1"/>
            <a:r>
              <a:rPr lang="en-GB" dirty="0" smtClean="0"/>
              <a:t>Internal accreditation also used.</a:t>
            </a:r>
          </a:p>
          <a:p>
            <a:pPr lvl="1"/>
            <a:r>
              <a:rPr lang="en-GB" dirty="0" smtClean="0"/>
              <a:t>Only one use of external accreditation.</a:t>
            </a:r>
          </a:p>
          <a:p>
            <a:pPr lvl="1"/>
            <a:r>
              <a:rPr lang="en-GB" dirty="0" smtClean="0"/>
              <a:t>One (very good!) use of Open Badges.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661568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210</TotalTime>
  <Words>181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sparqs presentation with twitter only 2014</vt:lpstr>
      <vt:lpstr>Course Rep Training Coordinators’ Network</vt:lpstr>
      <vt:lpstr>Agenda</vt:lpstr>
      <vt:lpstr>sparqs’ modularised training  Simon Jones, sparqs</vt:lpstr>
      <vt:lpstr>Institutional case studies  Claire Lumsden, SAUWS and Jasmin Davies-Hodge, FVC</vt:lpstr>
      <vt:lpstr>Lunch</vt:lpstr>
      <vt:lpstr>Sector-specific discussions  Universities Enhancement Themes Hannah Clarke (Meeting Room 2)  Colleges Student Satisfaction &amp; Engagement Survey Phil McGuinness (here!)</vt:lpstr>
      <vt:lpstr>Accreditation and recognition of course reps  Simon Varwell, sparqs</vt:lpstr>
      <vt:lpstr>Accreditation &amp; recognition</vt:lpstr>
      <vt:lpstr>Accreditation &amp; recognition</vt:lpstr>
      <vt:lpstr>Accreditation &amp; recognition</vt:lpstr>
      <vt:lpstr>Future events</vt:lpstr>
      <vt:lpstr>Thank you and goodbye!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sparqs</dc:title>
  <dc:creator>NUS ORG</dc:creator>
  <cp:lastModifiedBy>Simon Varwell</cp:lastModifiedBy>
  <cp:revision>25</cp:revision>
  <dcterms:created xsi:type="dcterms:W3CDTF">2014-02-10T15:06:02Z</dcterms:created>
  <dcterms:modified xsi:type="dcterms:W3CDTF">2015-11-10T09:16:29Z</dcterms:modified>
</cp:coreProperties>
</file>